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2"/>
  </p:sldMasterIdLst>
  <p:notesMasterIdLst>
    <p:notesMasterId r:id="rId20"/>
  </p:notesMasterIdLst>
  <p:handoutMasterIdLst>
    <p:handoutMasterId r:id="rId21"/>
  </p:handoutMasterIdLst>
  <p:sldIdLst>
    <p:sldId id="257" r:id="rId3"/>
    <p:sldId id="267" r:id="rId4"/>
    <p:sldId id="276" r:id="rId5"/>
    <p:sldId id="260" r:id="rId6"/>
    <p:sldId id="258" r:id="rId7"/>
    <p:sldId id="278" r:id="rId8"/>
    <p:sldId id="271" r:id="rId9"/>
    <p:sldId id="286" r:id="rId10"/>
    <p:sldId id="272" r:id="rId11"/>
    <p:sldId id="273" r:id="rId12"/>
    <p:sldId id="282" r:id="rId13"/>
    <p:sldId id="283" r:id="rId14"/>
    <p:sldId id="285" r:id="rId15"/>
    <p:sldId id="274" r:id="rId16"/>
    <p:sldId id="275" r:id="rId17"/>
    <p:sldId id="277" r:id="rId18"/>
    <p:sldId id="269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 autoAdjust="0"/>
  </p:normalViewPr>
  <p:slideViewPr>
    <p:cSldViewPr>
      <p:cViewPr varScale="1">
        <p:scale>
          <a:sx n="73" d="100"/>
          <a:sy n="73" d="100"/>
        </p:scale>
        <p:origin x="498" y="72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ru-RU"/>
              <a:pPr/>
              <a:t>13.10.2018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ru-RU"/>
              <a:pPr/>
              <a:t>13.10.2018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1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77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8196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142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7" y="3771174"/>
            <a:ext cx="738390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12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3124201"/>
            <a:ext cx="8823361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256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259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2659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396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54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8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76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9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807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74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2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7998114" y="0"/>
            <a:ext cx="1602969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6770" y="6092866"/>
            <a:ext cx="993475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D9712D-992A-4AB1-A5C2-575F75921AA2}" type="datetimeFigureOut">
              <a:rPr lang="ru-RU" noProof="0" smtClean="0"/>
              <a:pPr/>
              <a:t>13.10.2018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FA0A-2F20-4B60-98C6-5FFDA469AA1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0901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796" y="3140968"/>
            <a:ext cx="10945216" cy="3194248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Выполнение Стокгольмской конвенции в </a:t>
            </a:r>
            <a:r>
              <a:rPr lang="ru-RU" sz="4000" b="1" dirty="0" err="1" smtClean="0"/>
              <a:t>Кыргызской</a:t>
            </a:r>
            <a:r>
              <a:rPr lang="ru-RU" sz="4000" b="1" dirty="0" smtClean="0"/>
              <a:t> Республике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200" b="1" dirty="0" smtClean="0"/>
              <a:t>Центр Государственного регулирования в сфере </a:t>
            </a:r>
            <a:r>
              <a:rPr lang="ru-RU" sz="2200" b="1" dirty="0"/>
              <a:t>охраны окружающей </a:t>
            </a:r>
            <a:r>
              <a:rPr lang="ru-RU" sz="2200" b="1" dirty="0" smtClean="0"/>
              <a:t>среды и </a:t>
            </a:r>
            <a:r>
              <a:rPr lang="ru-RU" sz="2200" b="1" dirty="0"/>
              <a:t>экологической безопасности</a:t>
            </a:r>
            <a:r>
              <a:rPr lang="en-US" sz="2200" b="1" dirty="0"/>
              <a:t> </a:t>
            </a:r>
            <a:r>
              <a:rPr lang="ru-RU" sz="2200" b="1" dirty="0"/>
              <a:t>Государственного агентства охраны окружающей среды и лесного </a:t>
            </a:r>
            <a:r>
              <a:rPr lang="ru-RU" sz="2200" b="1" dirty="0" smtClean="0"/>
              <a:t>хозяйст</a:t>
            </a:r>
            <a:r>
              <a:rPr lang="ru-RU" sz="2200" b="1" dirty="0"/>
              <a:t>ва </a:t>
            </a:r>
            <a:r>
              <a:rPr lang="ru-RU" sz="2200" b="1" dirty="0" smtClean="0"/>
              <a:t>при </a:t>
            </a:r>
            <a:r>
              <a:rPr lang="ru-RU" sz="2200" b="1" dirty="0"/>
              <a:t>Правительстве </a:t>
            </a:r>
            <a:r>
              <a:rPr lang="ru-RU" sz="2200" b="1" dirty="0" err="1"/>
              <a:t>Кыргызской</a:t>
            </a:r>
            <a:r>
              <a:rPr lang="ru-RU" sz="2200" b="1" dirty="0"/>
              <a:t> Республики</a:t>
            </a:r>
            <a:r>
              <a:rPr lang="en-US" sz="2200" b="1" dirty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6000" b="0" i="0" dirty="0">
              <a:latin typeface="Euphem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66620" y="5517232"/>
            <a:ext cx="3888432" cy="817984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164B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4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ПБДЭ и ПФОС содержатся в различных строительных, текстильных, промышленных и бытовых изделиях в качестве противопожарных, огнестойких добавок и </a:t>
            </a:r>
            <a:r>
              <a:rPr lang="ru-RU" sz="4000" dirty="0" err="1"/>
              <a:t>тд</a:t>
            </a:r>
            <a:r>
              <a:rPr lang="ru-RU" sz="40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5661248"/>
            <a:ext cx="8458201" cy="3585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452718"/>
            <a:ext cx="10225136" cy="1400530"/>
          </a:xfrm>
        </p:spPr>
        <p:txBody>
          <a:bodyPr/>
          <a:lstStyle/>
          <a:p>
            <a:r>
              <a:rPr lang="ru-RU" dirty="0" smtClean="0"/>
              <a:t>Переупаковка ДДТ в Ат-Баши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988840"/>
            <a:ext cx="5040560" cy="4176464"/>
          </a:xfrm>
        </p:spPr>
      </p:pic>
    </p:spTree>
    <p:extLst>
      <p:ext uri="{BB962C8B-B14F-4D97-AF65-F5344CB8AC3E}">
        <p14:creationId xmlns:p14="http://schemas.microsoft.com/office/powerpoint/2010/main" val="35436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654" y="836713"/>
            <a:ext cx="8823360" cy="1080119"/>
          </a:xfrm>
        </p:spPr>
        <p:txBody>
          <a:bodyPr/>
          <a:lstStyle/>
          <a:p>
            <a:r>
              <a:rPr lang="ru-RU" sz="3600" dirty="0" smtClean="0"/>
              <a:t>Переупаковка УП в Балыкчи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654" y="2132856"/>
            <a:ext cx="8823360" cy="3505944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4" y="2132856"/>
            <a:ext cx="6480720" cy="41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Могильник УП Сузак-Б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5" y="2052638"/>
            <a:ext cx="629057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556792"/>
            <a:ext cx="8458201" cy="4032448"/>
          </a:xfrm>
        </p:spPr>
        <p:txBody>
          <a:bodyPr>
            <a:normAutofit/>
          </a:bodyPr>
          <a:lstStyle/>
          <a:p>
            <a:r>
              <a:rPr lang="ru-RU" sz="3200" dirty="0"/>
              <a:t>Стороны, ратифицировавшие Конвенцию должны избавиться от ПХД до 2025 года и от ПБДЭ до 2030 года.</a:t>
            </a:r>
            <a:br>
              <a:rPr lang="ru-RU" sz="3200" dirty="0"/>
            </a:br>
            <a:r>
              <a:rPr lang="ru-RU" sz="3200" dirty="0"/>
              <a:t>Использование ДДТ и ПФОС разрешается в исключительных случаях при жестком регулировании и обязательном оповещении об этом комитета Стокгольмской конвенции.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5589240"/>
            <a:ext cx="8458201" cy="430560"/>
          </a:xfrm>
        </p:spPr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4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656" y="3212976"/>
            <a:ext cx="8823359" cy="237626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ГАООСЛХ, </a:t>
            </a:r>
            <a:r>
              <a:rPr lang="ru-RU" sz="2000" dirty="0"/>
              <a:t>в качестве </a:t>
            </a:r>
            <a:r>
              <a:rPr lang="ru-RU" sz="2000" dirty="0" err="1"/>
              <a:t>фокал</a:t>
            </a:r>
            <a:r>
              <a:rPr lang="ru-RU" sz="2000" dirty="0"/>
              <a:t> поинта по Стокгольмской конвенции, выполняет следующие действия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заполняет различные опросники, высылаемые секретариатом Стокгольмской конвенции.</a:t>
            </a:r>
            <a:br>
              <a:rPr lang="ru-RU" sz="2000" dirty="0"/>
            </a:br>
            <a:r>
              <a:rPr lang="ru-RU" sz="2000" dirty="0"/>
              <a:t>- работает над составлением отчета по Стокгольмской конвенции, периодичность которого 4 года.</a:t>
            </a:r>
            <a:br>
              <a:rPr lang="ru-RU" sz="2000" dirty="0"/>
            </a:br>
            <a:r>
              <a:rPr lang="ru-RU" sz="2000" dirty="0"/>
              <a:t>- собирает и систематизирует информацию по СОЗ в Кыргызстане.</a:t>
            </a:r>
            <a:br>
              <a:rPr lang="ru-RU" sz="2000" dirty="0"/>
            </a:br>
            <a:r>
              <a:rPr lang="ru-RU" sz="2000" dirty="0"/>
              <a:t>- выполняет анализ нормативно-правовой и институциональной базы для выполнения Конвенции. </a:t>
            </a:r>
            <a:br>
              <a:rPr lang="ru-RU" sz="2000" dirty="0"/>
            </a:br>
            <a:r>
              <a:rPr lang="ru-RU" sz="2000" dirty="0"/>
              <a:t>- занимается информированием </a:t>
            </a:r>
            <a:r>
              <a:rPr lang="ru-RU" sz="2000" dirty="0" smtClean="0"/>
              <a:t>общественности (</a:t>
            </a:r>
            <a:r>
              <a:rPr lang="en-US" sz="2000" dirty="0" smtClean="0"/>
              <a:t>www.ecology.gov.kg)</a:t>
            </a:r>
            <a:r>
              <a:rPr lang="ru-RU" sz="2000" dirty="0" smtClean="0"/>
              <a:t>, </a:t>
            </a:r>
            <a:r>
              <a:rPr lang="ru-RU" sz="2000" dirty="0"/>
              <a:t>а также в прессе и на личных встречах. </a:t>
            </a:r>
            <a:br>
              <a:rPr lang="ru-RU" sz="2000" dirty="0"/>
            </a:br>
            <a:r>
              <a:rPr lang="ru-RU" sz="2000" dirty="0"/>
              <a:t>- работает над разработкой проектов НПА, касающихся Стокгольмской конвенции.</a:t>
            </a:r>
            <a:br>
              <a:rPr lang="ru-RU" sz="2000" dirty="0"/>
            </a:br>
            <a:r>
              <a:rPr lang="ru-RU" sz="2000" dirty="0"/>
              <a:t>-  занимается поддержкой различных проектов по выполнению Стокгольмской Конвенции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- заполнил </a:t>
            </a:r>
            <a:r>
              <a:rPr lang="ru-RU" sz="2000" dirty="0" smtClean="0"/>
              <a:t>3 онлайн </a:t>
            </a:r>
            <a:r>
              <a:rPr lang="ru-RU" sz="2000" dirty="0" smtClean="0"/>
              <a:t>отчет по Стокгольмской </a:t>
            </a:r>
            <a:r>
              <a:rPr lang="ru-RU" sz="2000" dirty="0" smtClean="0"/>
              <a:t>конвенции</a:t>
            </a:r>
            <a:br>
              <a:rPr lang="ru-RU" sz="2000" dirty="0" smtClean="0"/>
            </a:br>
            <a:r>
              <a:rPr lang="ru-RU" sz="2000" dirty="0" smtClean="0"/>
              <a:t>- на стадии заполнения 4 онлайн отчет по Стокгольмской конвенции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5445224"/>
            <a:ext cx="8458201" cy="574576"/>
          </a:xfrm>
        </p:spPr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4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654" y="836713"/>
            <a:ext cx="8823360" cy="792087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654" y="836713"/>
            <a:ext cx="9476262" cy="4802087"/>
          </a:xfrm>
        </p:spPr>
        <p:txBody>
          <a:bodyPr>
            <a:normAutofit lnSpcReduction="10000"/>
          </a:bodyPr>
          <a:lstStyle/>
          <a:p>
            <a:endParaRPr lang="ky-KG" dirty="0" smtClean="0"/>
          </a:p>
          <a:p>
            <a:endParaRPr lang="ky-KG" dirty="0"/>
          </a:p>
          <a:p>
            <a:r>
              <a:rPr lang="ky-KG" cap="none" dirty="0" smtClean="0">
                <a:solidFill>
                  <a:schemeClr val="tx1"/>
                </a:solidFill>
              </a:rPr>
              <a:t>   В области совершенствования нормативной правовой базы были         проведены следующие действия:</a:t>
            </a:r>
            <a:endParaRPr lang="ru-RU" cap="none" dirty="0" smtClean="0">
              <a:solidFill>
                <a:schemeClr val="tx1"/>
              </a:solidFill>
            </a:endParaRPr>
          </a:p>
          <a:p>
            <a:r>
              <a:rPr lang="ky-KG" cap="none" dirty="0" smtClean="0">
                <a:solidFill>
                  <a:schemeClr val="tx1"/>
                </a:solidFill>
              </a:rPr>
              <a:t>-  разработка, доработка, согласование в минитерствах и ведомствах, внесение на рассмотрение в АПКР проекта распоряжения правительства Кыргызской Республики “О национальном плане действий по выполнению стокгольмской конвенции о стойких органических загрязнителях (обновленном)” </a:t>
            </a:r>
            <a:r>
              <a:rPr lang="ky-KG" cap="none" dirty="0" smtClean="0">
                <a:solidFill>
                  <a:schemeClr val="tx1"/>
                </a:solidFill>
              </a:rPr>
              <a:t>(возвращен на доработку);</a:t>
            </a:r>
            <a:endParaRPr lang="ru-RU" cap="none" dirty="0">
              <a:solidFill>
                <a:schemeClr val="tx1"/>
              </a:solidFill>
            </a:endParaRPr>
          </a:p>
          <a:p>
            <a:r>
              <a:rPr lang="ky-KG" cap="none" dirty="0" smtClean="0">
                <a:solidFill>
                  <a:schemeClr val="tx1"/>
                </a:solidFill>
              </a:rPr>
              <a:t>- </a:t>
            </a:r>
            <a:r>
              <a:rPr lang="ky-KG" cap="none" dirty="0" smtClean="0">
                <a:solidFill>
                  <a:schemeClr val="tx1"/>
                </a:solidFill>
              </a:rPr>
              <a:t>разработка, </a:t>
            </a:r>
            <a:r>
              <a:rPr lang="ky-KG" cap="none" dirty="0" smtClean="0">
                <a:solidFill>
                  <a:schemeClr val="tx1"/>
                </a:solidFill>
              </a:rPr>
              <a:t>согласование в министерствах и </a:t>
            </a:r>
            <a:r>
              <a:rPr lang="ky-KG" cap="none" dirty="0" smtClean="0">
                <a:solidFill>
                  <a:schemeClr val="tx1"/>
                </a:solidFill>
              </a:rPr>
              <a:t>ведомствах, рассмотрение в АПКР  </a:t>
            </a:r>
            <a:r>
              <a:rPr lang="ky-KG" cap="none" dirty="0" smtClean="0">
                <a:solidFill>
                  <a:schemeClr val="tx1"/>
                </a:solidFill>
              </a:rPr>
              <a:t>проекта распоржения правительства кыргызской республики о внесении изменений и дополнений в  распоряжение правительства кыргызской республики от 12 июля 2012 года № 335-р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5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57166"/>
            <a:ext cx="8458201" cy="1285883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764704"/>
            <a:ext cx="8872565" cy="5255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Благодарю за внимание 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1026" name="Picture 2" descr="Картинки по запросу Кыргызстан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24" y="1871446"/>
            <a:ext cx="8315101" cy="455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116632"/>
            <a:ext cx="10561239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908720"/>
            <a:ext cx="11089232" cy="58326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b="1" dirty="0" smtClean="0"/>
              <a:t>Цель Стокгольмской конвенции </a:t>
            </a:r>
            <a:r>
              <a:rPr lang="ru-RU" sz="3600" dirty="0" smtClean="0"/>
              <a:t>заключается в охране здоровья человека и окружающей среды от стойких органических загрязнителей.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7860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654" y="548681"/>
            <a:ext cx="8823360" cy="936103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654" y="980728"/>
            <a:ext cx="9692286" cy="4968552"/>
          </a:xfrm>
        </p:spPr>
        <p:txBody>
          <a:bodyPr/>
          <a:lstStyle/>
          <a:p>
            <a:r>
              <a:rPr lang="ky-KG" sz="2800" cap="none" dirty="0" smtClean="0">
                <a:solidFill>
                  <a:schemeClr val="tx1"/>
                </a:solidFill>
              </a:rPr>
              <a:t>Стойкие органические загрязнители (СОЗ) обладают токсичными свойствами, проявляют устойчивость к разложению, биологически аккумулируются и являются объектом трансграничного переноса по воздуху, воде и мигрирующими видами рыб, животных и птиц. накапливаясь в экосистемах и жировых тканях животных и человека, соз вызывают значительные негативные последствия для здоровья человека и состояния окружающей среды</a:t>
            </a:r>
            <a:r>
              <a:rPr lang="ky-KG" cap="none" dirty="0" smtClean="0">
                <a:solidFill>
                  <a:schemeClr val="tx1"/>
                </a:solidFill>
              </a:rPr>
              <a:t>.</a:t>
            </a:r>
            <a:endParaRPr lang="ru-RU" cap="none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1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116632"/>
            <a:ext cx="10561239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токгольмской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Конвенции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692696"/>
            <a:ext cx="11017223" cy="6120680"/>
          </a:xfrm>
        </p:spPr>
        <p:txBody>
          <a:bodyPr>
            <a:noAutofit/>
          </a:bodyPr>
          <a:lstStyle/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Стокгольмская конвенция о стойких органических загрязнителях была открыта для подписания в г. Стокгольм 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мая 2001 г.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Вступила в силу 17 мая 2004 г.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(50 90)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 ратифицировал СК в 2006 г. (Закон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ратификации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19.07.2006 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2001 г. СК включала 12 химических веществ (9 пестицидов, 3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химиката)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списке СК 26 веществ (16 пестицидов, 10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химикатов)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 имеет семь (7) Приложени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В, С,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 E,  F,  G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ЛИКВИДАЦИЯ –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ОГРАНИЧЕНИЕ – 2 вещества (ДДТ, ПФОС)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НЕПРЕДНАМЕРЕННОЕ ПРОИЗВОДСТВО – 5 веществ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ИНФОРМАЦИИ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КРИТЕРИИ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ТРЕБОВАНИЯ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ИНФОРМАЦИИ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ХАРАКТЕРИСТИКИ РИСКОВ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ИНФОРМАЦИЯ 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СОЦИАЛЬНО-ЭКОНОМИЧЕСКИХ АСПЕКТАХ</a:t>
            </a:r>
          </a:p>
          <a:p>
            <a:pPr lvl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АРБИТРАЖНОГО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РАЗБИРАТЕЛЬСТВА 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СОГЛАСИТЕЛЬНАЯ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СПОРОВ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188641"/>
            <a:ext cx="11665296" cy="6480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Стокгольмская конвенция в Кыргызстане 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796" y="980728"/>
            <a:ext cx="11449272" cy="58772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Кыргызстан начал проводить инвентаризацию СОЗ (2003) и подготовил План действий по выполнению обязательств по СК (2006) до ратификации Стокгольмской конвенции.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Кыргызская</a:t>
            </a:r>
            <a:r>
              <a:rPr lang="ru-RU" dirty="0" smtClean="0">
                <a:solidFill>
                  <a:schemeClr val="tx1"/>
                </a:solidFill>
              </a:rPr>
              <a:t> Республика ратифицировала Конвенцию 19 июля 2006 г.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Национальный план выполнения </a:t>
            </a:r>
            <a:r>
              <a:rPr lang="ru-RU" b="1" dirty="0" err="1" smtClean="0">
                <a:solidFill>
                  <a:schemeClr val="tx1"/>
                </a:solidFill>
              </a:rPr>
              <a:t>Кыргызской</a:t>
            </a:r>
            <a:r>
              <a:rPr lang="ru-RU" b="1" dirty="0" smtClean="0">
                <a:solidFill>
                  <a:schemeClr val="tx1"/>
                </a:solidFill>
              </a:rPr>
              <a:t> Республикой Стокгольмской конвенции о стойких органических загрязнителях одобрен распоряжением правительства от 2 октября 2007 года N 372-р.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Распоряжением Правительства от 2 октября 2007 года N 372-р образован Координационный комитет по содействию Стокгольмской конвенции о СОЗ в КР.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данное время при поддержке ГЭФ, ЮНЕП, ФАО, ПРООН и ряда развитых стран Кыргызстан провел инвентаризацию: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устаревших пестицидов;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ПХД содержащего оборудования;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непреднамеренно образующихся СОЗ;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- ПБДЭ, ПФОС.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Подготовлен проект обновленного НПД по СК с учетом новых СОЗ, включенных в конвенцию.</a:t>
            </a:r>
          </a:p>
          <a:p>
            <a:r>
              <a:rPr lang="ru-RU" dirty="0" smtClean="0"/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654" y="332657"/>
            <a:ext cx="9548270" cy="864095"/>
          </a:xfrm>
        </p:spPr>
        <p:txBody>
          <a:bodyPr/>
          <a:lstStyle/>
          <a:p>
            <a:r>
              <a:rPr lang="ru-RU" sz="3600" dirty="0"/>
              <a:t>В настоящее </a:t>
            </a:r>
            <a:r>
              <a:rPr lang="ru-RU" sz="3600" dirty="0" smtClean="0"/>
              <a:t>время: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654" y="1628800"/>
            <a:ext cx="9548270" cy="4320480"/>
          </a:xfrm>
        </p:spPr>
        <p:txBody>
          <a:bodyPr>
            <a:normAutofit fontScale="92500"/>
          </a:bodyPr>
          <a:lstStyle/>
          <a:p>
            <a:r>
              <a:rPr lang="ru-RU" b="1" cap="none" dirty="0" smtClean="0">
                <a:solidFill>
                  <a:schemeClr val="tx1"/>
                </a:solidFill>
              </a:rPr>
              <a:t>-</a:t>
            </a:r>
            <a:r>
              <a:rPr lang="ru-RU" b="1" cap="none" dirty="0" smtClean="0">
                <a:solidFill>
                  <a:schemeClr val="tx1"/>
                </a:solidFill>
              </a:rPr>
              <a:t>Разработан, рассмотрен </a:t>
            </a:r>
            <a:r>
              <a:rPr lang="ru-RU" b="1" cap="none" dirty="0" smtClean="0">
                <a:solidFill>
                  <a:schemeClr val="tx1"/>
                </a:solidFill>
              </a:rPr>
              <a:t>в АПКР  </a:t>
            </a:r>
            <a:r>
              <a:rPr lang="ru-RU" b="1" cap="none" dirty="0" smtClean="0">
                <a:solidFill>
                  <a:schemeClr val="tx1"/>
                </a:solidFill>
              </a:rPr>
              <a:t>и в настоящее время дорабатывается обновленный </a:t>
            </a:r>
            <a:r>
              <a:rPr lang="ru-RU" b="1" cap="none" dirty="0" smtClean="0">
                <a:solidFill>
                  <a:schemeClr val="tx1"/>
                </a:solidFill>
              </a:rPr>
              <a:t>Национальный план выполнения стокгольмской конвенции о СОЗ. </a:t>
            </a:r>
          </a:p>
          <a:p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ky-KG" b="1" cap="none" dirty="0" smtClean="0">
                <a:solidFill>
                  <a:schemeClr val="tx1"/>
                </a:solidFill>
              </a:rPr>
              <a:t>реализован  </a:t>
            </a:r>
            <a:r>
              <a:rPr lang="ky-KG" b="1" cap="none" dirty="0" smtClean="0">
                <a:solidFill>
                  <a:schemeClr val="tx1"/>
                </a:solidFill>
              </a:rPr>
              <a:t>проект  </a:t>
            </a:r>
            <a:r>
              <a:rPr lang="ru-RU" b="1" cap="none" dirty="0" smtClean="0">
                <a:solidFill>
                  <a:schemeClr val="tx1"/>
                </a:solidFill>
              </a:rPr>
              <a:t>ГЭФ-ПРООН  «Защита здоровья и окружающей среды от непреднамеренных выбросов СОЗ и ртути в результате ненадлежащего обращения с медицинскими отходами в </a:t>
            </a:r>
            <a:r>
              <a:rPr lang="ru-RU" b="1" cap="none" dirty="0" err="1" smtClean="0">
                <a:solidFill>
                  <a:schemeClr val="tx1"/>
                </a:solidFill>
              </a:rPr>
              <a:t>кыргызстане</a:t>
            </a:r>
            <a:r>
              <a:rPr lang="ru-RU" b="1" cap="none" dirty="0" smtClean="0">
                <a:solidFill>
                  <a:schemeClr val="tx1"/>
                </a:solidFill>
              </a:rPr>
              <a:t>». Разработана стратегия по управлению </a:t>
            </a:r>
            <a:r>
              <a:rPr lang="ru-RU" b="1" cap="none" dirty="0" err="1" smtClean="0">
                <a:solidFill>
                  <a:schemeClr val="tx1"/>
                </a:solidFill>
              </a:rPr>
              <a:t>медотходами</a:t>
            </a:r>
            <a:r>
              <a:rPr lang="ru-RU" b="1" cap="none" dirty="0" smtClean="0">
                <a:solidFill>
                  <a:schemeClr val="tx1"/>
                </a:solidFill>
              </a:rPr>
              <a:t>, в том числе и СОЗ на 2017 – 2020.  Разработаны и находятся на согласовании НПА по </a:t>
            </a:r>
            <a:r>
              <a:rPr lang="ru-RU" b="1" cap="none" dirty="0" err="1" smtClean="0">
                <a:solidFill>
                  <a:schemeClr val="tx1"/>
                </a:solidFill>
              </a:rPr>
              <a:t>медотходам</a:t>
            </a:r>
            <a:r>
              <a:rPr lang="ru-RU" b="1" cap="none" dirty="0" smtClean="0">
                <a:solidFill>
                  <a:schemeClr val="tx1"/>
                </a:solidFill>
              </a:rPr>
              <a:t>.</a:t>
            </a:r>
          </a:p>
          <a:p>
            <a:endParaRPr lang="ru-RU" b="1" cap="none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b="1" cap="none" dirty="0" smtClean="0">
                <a:solidFill>
                  <a:schemeClr val="tx1"/>
                </a:solidFill>
              </a:rPr>
              <a:t>На стадии заполнения он-</a:t>
            </a:r>
            <a:r>
              <a:rPr lang="ru-RU" b="1" cap="none" dirty="0" err="1" smtClean="0">
                <a:solidFill>
                  <a:schemeClr val="tx1"/>
                </a:solidFill>
              </a:rPr>
              <a:t>лайн</a:t>
            </a:r>
            <a:r>
              <a:rPr lang="ru-RU" b="1" cap="none" dirty="0" smtClean="0">
                <a:solidFill>
                  <a:schemeClr val="tx1"/>
                </a:solidFill>
              </a:rPr>
              <a:t> отчет по Стокгольмской конвенции</a:t>
            </a:r>
          </a:p>
          <a:p>
            <a:pPr marL="342900" indent="-342900">
              <a:buFontTx/>
              <a:buChar char="-"/>
            </a:pPr>
            <a:r>
              <a:rPr lang="ru-RU" b="1" cap="none" dirty="0" smtClean="0">
                <a:solidFill>
                  <a:schemeClr val="tx1"/>
                </a:solidFill>
              </a:rPr>
              <a:t>Стадия разработки проектной документации (</a:t>
            </a:r>
            <a:r>
              <a:rPr lang="en-US" b="1" cap="none" dirty="0" smtClean="0">
                <a:solidFill>
                  <a:schemeClr val="tx1"/>
                </a:solidFill>
              </a:rPr>
              <a:t>PPG) </a:t>
            </a:r>
            <a:r>
              <a:rPr lang="ru-RU" b="1" cap="none" dirty="0" smtClean="0">
                <a:solidFill>
                  <a:schemeClr val="tx1"/>
                </a:solidFill>
              </a:rPr>
              <a:t>к проекту ГЭФ «Демонстрация нетермической обработки ДДТ отходов в странах Центральной Азии (Таджикистан</a:t>
            </a:r>
            <a:r>
              <a:rPr lang="ru-RU" b="1" cap="none" smtClean="0">
                <a:solidFill>
                  <a:schemeClr val="tx1"/>
                </a:solidFill>
              </a:rPr>
              <a:t>, Кыргызстан)»</a:t>
            </a:r>
            <a:endParaRPr lang="ru-RU" cap="none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3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Кыргызстан никогда не производил вещества, содержащие СОЗ, а только ввозил во времена СССР в виде пестицидов и жидкостей, находящихся в трансформаторах и конденсаторах (ПХД).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656" y="980729"/>
            <a:ext cx="8823359" cy="1296144"/>
          </a:xfrm>
        </p:spPr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654" y="1196752"/>
            <a:ext cx="8823360" cy="44410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err="1" smtClean="0">
                <a:solidFill>
                  <a:schemeClr val="tx1"/>
                </a:solidFill>
              </a:rPr>
              <a:t>Кыргызской</a:t>
            </a:r>
            <a:r>
              <a:rPr lang="ru-RU" dirty="0" smtClean="0">
                <a:solidFill>
                  <a:schemeClr val="tx1"/>
                </a:solidFill>
              </a:rPr>
              <a:t> Республике запрещен ввоз и применение СОЗ содержащих химических веществ и пестицидов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- Постановление ПКР от 27.07.2001 №376 «</a:t>
            </a:r>
            <a:r>
              <a:rPr lang="ru-RU" sz="1600" dirty="0">
                <a:solidFill>
                  <a:schemeClr val="tx1"/>
                </a:solidFill>
              </a:rPr>
              <a:t>О мерах по охране окружающей среды и здоровья </a:t>
            </a:r>
            <a:r>
              <a:rPr lang="ru-RU" sz="1600" dirty="0" smtClean="0">
                <a:solidFill>
                  <a:schemeClr val="tx1"/>
                </a:solidFill>
              </a:rPr>
              <a:t>населения от </a:t>
            </a:r>
            <a:r>
              <a:rPr lang="ru-RU" sz="1600" dirty="0">
                <a:solidFill>
                  <a:schemeClr val="tx1"/>
                </a:solidFill>
              </a:rPr>
              <a:t>неблагоприятного </a:t>
            </a:r>
            <a:r>
              <a:rPr lang="ru-RU" sz="1600" dirty="0" smtClean="0">
                <a:solidFill>
                  <a:schemeClr val="tx1"/>
                </a:solidFill>
              </a:rPr>
              <a:t>воздействия </a:t>
            </a:r>
            <a:r>
              <a:rPr lang="ru-RU" sz="1600" dirty="0">
                <a:solidFill>
                  <a:schemeClr val="tx1"/>
                </a:solidFill>
              </a:rPr>
              <a:t>отдельных </a:t>
            </a:r>
            <a:r>
              <a:rPr lang="ru-RU" sz="1600" dirty="0" smtClean="0">
                <a:solidFill>
                  <a:schemeClr val="tx1"/>
                </a:solidFill>
              </a:rPr>
              <a:t>опасных химических </a:t>
            </a:r>
            <a:r>
              <a:rPr lang="ru-RU" sz="1600" dirty="0">
                <a:solidFill>
                  <a:schemeClr val="tx1"/>
                </a:solidFill>
              </a:rPr>
              <a:t>веществ и </a:t>
            </a:r>
            <a:r>
              <a:rPr lang="ru-RU" sz="1600" dirty="0" smtClean="0">
                <a:solidFill>
                  <a:schemeClr val="tx1"/>
                </a:solidFill>
              </a:rPr>
              <a:t>пестицидов»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Постановление ПКР от 1.07.2013 №390 </a:t>
            </a:r>
            <a:r>
              <a:rPr lang="ru-RU" sz="1600" dirty="0" smtClean="0">
                <a:solidFill>
                  <a:schemeClr val="tx1"/>
                </a:solidFill>
              </a:rPr>
              <a:t>«</a:t>
            </a:r>
            <a:r>
              <a:rPr lang="ru-RU" sz="1600" dirty="0">
                <a:solidFill>
                  <a:schemeClr val="tx1"/>
                </a:solidFill>
              </a:rPr>
              <a:t>Об утверждении </a:t>
            </a:r>
            <a:r>
              <a:rPr lang="ru-RU" sz="1600" dirty="0" smtClean="0">
                <a:solidFill>
                  <a:schemeClr val="tx1"/>
                </a:solidFill>
              </a:rPr>
              <a:t>Положения </a:t>
            </a:r>
            <a:r>
              <a:rPr lang="ru-RU" sz="1600" dirty="0">
                <a:solidFill>
                  <a:schemeClr val="tx1"/>
                </a:solidFill>
              </a:rPr>
              <a:t>о регистрационных испытаниях и государственной регистрации пестицидов и </a:t>
            </a:r>
            <a:r>
              <a:rPr lang="ru-RU" sz="1600" dirty="0" err="1">
                <a:solidFill>
                  <a:schemeClr val="tx1"/>
                </a:solidFill>
              </a:rPr>
              <a:t>агрохимикатов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Кыргызской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Республике»</a:t>
            </a:r>
            <a:endParaRPr lang="ru-RU" sz="16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27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8458201" cy="5832648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В настоящее время Кыргызстан не производит, не импортирует и не экспортирует СОЗ-содержащие вещества, но большую проблему представляют</a:t>
            </a:r>
            <a:r>
              <a:rPr lang="ru-RU" sz="2200" dirty="0" smtClean="0"/>
              <a:t>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- устаревшие </a:t>
            </a:r>
            <a:r>
              <a:rPr lang="ru-RU" sz="2200" dirty="0" smtClean="0"/>
              <a:t>пестициды (УП), </a:t>
            </a:r>
            <a:r>
              <a:rPr lang="ru-RU" sz="2200" dirty="0"/>
              <a:t>находящиеся на складах (42 </a:t>
            </a:r>
            <a:r>
              <a:rPr lang="ru-RU" sz="2200" dirty="0" smtClean="0"/>
              <a:t>склада) </a:t>
            </a:r>
            <a:r>
              <a:rPr lang="ru-RU" sz="2200" dirty="0"/>
              <a:t>и в могильниках (3 могильника). Общее количество УП более 5000 тонн</a:t>
            </a:r>
            <a:r>
              <a:rPr lang="ru-RU" sz="2200" dirty="0" smtClean="0"/>
              <a:t>. Необходимо уничтожить УП безопасным способом.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- ПХД, находящееся в конденсаторах (ОАО «НЭСК»). 34 тонны</a:t>
            </a:r>
            <a:r>
              <a:rPr lang="ru-RU" sz="2200" dirty="0" smtClean="0"/>
              <a:t>. Необходимо уничтожить ПХД безопасным способом.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- непреднамеренные СОЗ (</a:t>
            </a:r>
            <a:r>
              <a:rPr lang="ru-RU" sz="2200" dirty="0" err="1"/>
              <a:t>диоксины</a:t>
            </a:r>
            <a:r>
              <a:rPr lang="ru-RU" sz="2200" dirty="0"/>
              <a:t> и фураны), образующиеся при ненадлежащем сжигании медицинских и бытовых отходов, а так же при некоторых производствах (производство цемента, кирпича</a:t>
            </a:r>
            <a:r>
              <a:rPr lang="ru-RU" sz="2200" dirty="0" smtClean="0"/>
              <a:t>). Необходимо снизить выбросы непреднамеренных СОЗ.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- </a:t>
            </a:r>
            <a:r>
              <a:rPr lang="ru-RU" sz="2200" dirty="0" smtClean="0"/>
              <a:t>ввозимые изделия </a:t>
            </a:r>
            <a:r>
              <a:rPr lang="ru-RU" sz="2200" dirty="0"/>
              <a:t>содержащие </a:t>
            </a:r>
            <a:r>
              <a:rPr lang="ru-RU" sz="2200" dirty="0" err="1"/>
              <a:t>полибромдифениловые</a:t>
            </a:r>
            <a:r>
              <a:rPr lang="ru-RU" sz="2200" dirty="0"/>
              <a:t> эфиры (ПБДЭ</a:t>
            </a:r>
            <a:r>
              <a:rPr lang="ru-RU" sz="2200" dirty="0" smtClean="0"/>
              <a:t>). Необходимо регулирование ввоза и использования.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-ввозимые изделия </a:t>
            </a:r>
            <a:r>
              <a:rPr lang="ru-RU" sz="2200" dirty="0"/>
              <a:t>содержащие </a:t>
            </a:r>
            <a:r>
              <a:rPr lang="ru-RU" sz="2200" dirty="0" err="1"/>
              <a:t>перфтороктановые</a:t>
            </a:r>
            <a:r>
              <a:rPr lang="ru-RU" sz="2200" dirty="0"/>
              <a:t> </a:t>
            </a:r>
            <a:r>
              <a:rPr lang="ru-RU" sz="2200" dirty="0" err="1"/>
              <a:t>сульфонаты</a:t>
            </a:r>
            <a:r>
              <a:rPr lang="ru-RU" sz="2200" dirty="0"/>
              <a:t> (ПФОС</a:t>
            </a:r>
            <a:r>
              <a:rPr lang="ru-RU" sz="2200" dirty="0" smtClean="0"/>
              <a:t>). </a:t>
            </a:r>
            <a:r>
              <a:rPr lang="ru-RU" sz="2200" dirty="0">
                <a:solidFill>
                  <a:srgbClr val="EBEBEB"/>
                </a:solidFill>
              </a:rPr>
              <a:t>Необходимо регулирование ввоза и использования.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5733256"/>
            <a:ext cx="8458201" cy="28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333743-6C97-419E-BA07-3CBF19F59E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672</Words>
  <Application>Microsoft Office PowerPoint</Application>
  <PresentationFormat>Произвольный</PresentationFormat>
  <Paragraphs>70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Euphemia</vt:lpstr>
      <vt:lpstr>Times New Roman</vt:lpstr>
      <vt:lpstr>Wingdings 3</vt:lpstr>
      <vt:lpstr>Ион</vt:lpstr>
      <vt:lpstr>  Выполнение Стокгольмской конвенции в Кыргызской Республике    Центр Государственного регулирования в сфере охраны окружающей среды и экологической безопасности Государственного агентства охраны окружающей среды и лесного хозяйства при Правительстве Кыргызской Республики    </vt:lpstr>
      <vt:lpstr>  </vt:lpstr>
      <vt:lpstr>   </vt:lpstr>
      <vt:lpstr>Общие положения Cтокгольмской Конвенции</vt:lpstr>
      <vt:lpstr>Стокгольмская конвенция в Кыргызстане  </vt:lpstr>
      <vt:lpstr>В настоящее время:</vt:lpstr>
      <vt:lpstr>Кыргызстан никогда не производил вещества, содержащие СОЗ, а только ввозил во времена СССР в виде пестицидов и жидкостей, находящихся в трансформаторах и конденсаторах (ПХД).  </vt:lpstr>
      <vt:lpstr>  </vt:lpstr>
      <vt:lpstr>В настоящее время Кыргызстан не производит, не импортирует и не экспортирует СОЗ-содержащие вещества, но большую проблему представляют: - устаревшие пестициды (УП), находящиеся на складах (42 склада) и в могильниках (3 могильника). Общее количество УП более 5000 тонн. Необходимо уничтожить УП безопасным способом. - ПХД, находящееся в конденсаторах (ОАО «НЭСК»). 34 тонны. Необходимо уничтожить ПХД безопасным способом. - непреднамеренные СОЗ (диоксины и фураны), образующиеся при ненадлежащем сжигании медицинских и бытовых отходов, а так же при некоторых производствах (производство цемента, кирпича). Необходимо снизить выбросы непреднамеренных СОЗ. - ввозимые изделия содержащие полибромдифениловые эфиры (ПБДЭ). Необходимо регулирование ввоза и использования. -ввозимые изделия содержащие перфтороктановые сульфонаты (ПФОС). Необходимо регулирование ввоза и использования. </vt:lpstr>
      <vt:lpstr>ПБДЭ и ПФОС содержатся в различных строительных, текстильных, промышленных и бытовых изделиях в качестве противопожарных, огнестойких добавок и тд. </vt:lpstr>
      <vt:lpstr>Переупаковка ДДТ в Ат-Баши</vt:lpstr>
      <vt:lpstr>Переупаковка УП в Балыкчи</vt:lpstr>
      <vt:lpstr>Могильник УП Сузак-Б</vt:lpstr>
      <vt:lpstr>Стороны, ратифицировавшие Конвенцию должны избавиться от ПХД до 2025 года и от ПБДЭ до 2030 года. Использование ДДТ и ПФОС разрешается в исключительных случаях при жестком регулировании и обязательном оповещении об этом комитета Стокгольмской конвенции. </vt:lpstr>
      <vt:lpstr>ГАООСЛХ, в качестве фокал поинта по Стокгольмской конвенции, выполняет следующие действия:  - заполняет различные опросники, высылаемые секретариатом Стокгольмской конвенции. - работает над составлением отчета по Стокгольмской конвенции, периодичность которого 4 года. - собирает и систематизирует информацию по СОЗ в Кыргызстане. - выполняет анализ нормативно-правовой и институциональной базы для выполнения Конвенции.  - занимается информированием общественности (www.ecology.gov.kg), а также в прессе и на личных встречах.  - работает над разработкой проектов НПА, касающихся Стокгольмской конвенции. -  занимается поддержкой различных проектов по выполнению Стокгольмской Конвенции. - заполнил 3 онлайн отчет по Стокгольмской конвенции - на стадии заполнения 4 онлайн отчет по Стокгольмской конвенции </vt:lpstr>
      <vt:lpstr>    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2016-09-29T06:51:15Z</dcterms:created>
  <dcterms:modified xsi:type="dcterms:W3CDTF">2018-10-13T08:32:54Z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