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7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AC614-98E6-411F-8C63-D26538327B5E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C0820-CA26-4BB4-9D23-742324311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19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6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6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4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6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38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9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41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6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7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F41E-1C9F-464B-B31E-A3E020A38BA0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DD3F-2DBF-4C71-9FE0-7321A7F3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0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Классификация опасности химических </a:t>
            </a:r>
            <a:r>
              <a:rPr lang="ru-RU" dirty="0" smtClean="0"/>
              <a:t>веществ в КР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" y="116632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733256"/>
            <a:ext cx="5486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47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Перечень стандартов, в результате применения которых обеспечивается </a:t>
            </a:r>
            <a:br>
              <a:rPr lang="ru-RU" sz="2000" dirty="0" smtClean="0"/>
            </a:br>
            <a:r>
              <a:rPr lang="ru-RU" sz="2000" dirty="0" smtClean="0"/>
              <a:t>соблюдение требований «Общего технического регламента по обеспечению </a:t>
            </a:r>
            <a:br>
              <a:rPr lang="ru-RU" sz="2000" dirty="0" smtClean="0"/>
            </a:br>
            <a:r>
              <a:rPr lang="ru-RU" sz="2000" dirty="0" smtClean="0"/>
              <a:t>экологической безопасности в КР»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700" y="1600200"/>
            <a:ext cx="79121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ГОСТ 17.2.1.01-76  Охрана природы. Атмосфера. Классификация выбросов по составу</a:t>
            </a:r>
          </a:p>
          <a:p>
            <a:r>
              <a:rPr lang="ru-RU" dirty="0" smtClean="0"/>
              <a:t>ГОСТ 17.4.1.02-83 Охрана природы. Почвы. Классификация химических веществ для контроля загрязнения </a:t>
            </a:r>
          </a:p>
          <a:p>
            <a:r>
              <a:rPr lang="ru-RU" dirty="0" smtClean="0"/>
              <a:t>ГОСТ 17.4.3.06-86 Охрана природы. Почва. Общие требования к классификации почв по влиянию на них химических загрязняющих веществ</a:t>
            </a:r>
          </a:p>
          <a:p>
            <a:r>
              <a:rPr lang="ru-RU" dirty="0" smtClean="0"/>
              <a:t>ГОСТ 17.9.1.2. -2001 Охрана природы. Обращение с отходами. Классификация отходов. Идентификация и кодирование. Основные положения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04664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40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456" y="1600200"/>
            <a:ext cx="7906343" cy="4525963"/>
          </a:xfrm>
        </p:spPr>
        <p:txBody>
          <a:bodyPr/>
          <a:lstStyle/>
          <a:p>
            <a:r>
              <a:rPr lang="ru-RU" dirty="0" smtClean="0"/>
              <a:t>Постановление Правительства Кыргызской Республики от 15 января 2010 года № 9 «Об утверждении классификатора опасных отходов и методических рекомендаций по определению класса опасности отходов»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" y="203520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632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опасностей по СГС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 numCol="2">
            <a:normAutofit fontScale="32500" lnSpcReduction="2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Физическая опасность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Взрывчатые вещества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Воспламеняющие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газы (неустойчивые газы)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Аэрозоли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Окисляющие газы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Газы под давлением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Воспламеняющие жидкости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Воспламеняющие твердые вещества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Самовозгорающиеся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вещества и смеси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Пирофорные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жидкости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Пирофорные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твердые вещества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Самонагревающиеся 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вещества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Вещества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и смеси, выделяющие воспламеняющие газы при контакте с водой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Окисляющие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жидкости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Окисляющие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твердые вещества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Органические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пероксиды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Вещества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вызывающие коррозию металла</a:t>
            </a:r>
          </a:p>
          <a:p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Опасность для человека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Острая токсичность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Разъедание/ раздражение кожи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Респираторная или кожная сенсибилизация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Мутагенность зародышевых клеток</a:t>
            </a:r>
          </a:p>
          <a:p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Канцерогенность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Репродуктивная токсичность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Специфическая избирательная токсичность, поражающая органы мишени, в результате однократного применения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Специфическая избирательная токсичность, поражающая органы мишени, в результате многократного применения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Опасность при аспирации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Опасность для окружающей среды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Опасность для водной среды: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•	Острая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•	Хроническая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Биоаккумуляция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•	Разложение</a:t>
            </a: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Опасность для озонового слоя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07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429309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835696" y="5013176"/>
            <a:ext cx="5486400" cy="58194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http://</a:t>
            </a:r>
            <a:r>
              <a:rPr lang="en-US" sz="2800" dirty="0" smtClean="0"/>
              <a:t>ghs.eco-expertise.org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4944"/>
            <a:ext cx="3888431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69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СГС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204" y="1412776"/>
            <a:ext cx="7804596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Согласованные критерии классификации опасности веществ и их смесей в зависимости от их опасности для здоровья человека и окружающей среды, а также опасностей, обусловленной их физико-химическими свойствами</a:t>
            </a:r>
          </a:p>
          <a:p>
            <a:r>
              <a:rPr lang="ru-RU" dirty="0" smtClean="0"/>
              <a:t>Согласованные элементы системы информирования, включающие требования к маркировки и Паспортам безопасности.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6537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58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2211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Закон КР Технический регламент «О пожарной безопасности» от 26 июля 2011 года № 142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180" y="1124744"/>
            <a:ext cx="8298308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ГЛАВА 3. ПОКАЗАТЕЛИ И КЛАССИФИКАЦИЯ ПОЖАРОВЗРЫВООПАСНОЙ И ПОЖАРНОЙ ОПАСНОСТИ ВЕЩЕСТВ И МАТЕРИАЛОВ</a:t>
            </a:r>
          </a:p>
          <a:p>
            <a:r>
              <a:rPr lang="ru-RU" dirty="0" smtClean="0"/>
              <a:t>Статья 9</a:t>
            </a:r>
          </a:p>
          <a:p>
            <a:r>
              <a:rPr lang="ru-RU" dirty="0" smtClean="0"/>
              <a:t>Классификация веществ и материалов по пожарной опасности основывается на их свойствах и способности к образованию опасных факторов пожара или взрыва.</a:t>
            </a:r>
          </a:p>
          <a:p>
            <a:r>
              <a:rPr lang="ru-RU" dirty="0" smtClean="0"/>
              <a:t>По горючести вещества и материалы (за исключением строительных и текстильных материалов) подразделяются на следующие группы:</a:t>
            </a:r>
          </a:p>
          <a:p>
            <a:r>
              <a:rPr lang="ru-RU" dirty="0" smtClean="0"/>
              <a:t>- негорючие - вещества и материалы, не способные гореть в воздухе. Негорючие вещества могут быть </a:t>
            </a:r>
            <a:r>
              <a:rPr lang="ru-RU" dirty="0" err="1" smtClean="0"/>
              <a:t>пожаровзрывоопасными</a:t>
            </a:r>
            <a:r>
              <a:rPr lang="ru-RU" dirty="0" smtClean="0"/>
              <a:t> (например, окислители или вещества, выделяющие горючие продукты при взаимодействии с водой, кислородом воздуха или друг с другом);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трудногорючие</a:t>
            </a:r>
            <a:r>
              <a:rPr lang="ru-RU" dirty="0" smtClean="0"/>
              <a:t> - вещества и материалы, способные гореть в воздухе при воздействии источника зажигания, но не способные самостоятельно гореть после его удаления;</a:t>
            </a:r>
          </a:p>
          <a:p>
            <a:r>
              <a:rPr lang="ru-RU" dirty="0" smtClean="0"/>
              <a:t>- горючие (сгораемые) - вещества и материалы, способные самовозгораться, а также возгораться под воздействием источника зажигания и самостоятельно гореть после его удаления. Из горючих жидкостей выделяют группы легковоспламеняющихся и особо опасных легковоспламеняющихся жидкостей, воспламенение паров которых происходит при низких температурах, определенных нормативными актами по пожарной безопасности.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73" y="332655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78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Закон КР Технический регламент «О пожарной безопасности» от 26 июля 2011 года № 142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81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Статья 95. Требования к информации о пожарной опасности веществ и материалов</a:t>
            </a:r>
          </a:p>
          <a:p>
            <a:r>
              <a:rPr lang="ru-RU" dirty="0" smtClean="0"/>
              <a:t>1. На вещества и материалы производителем (поставщиком) должна быть разработана техническая документация, содержащая информацию о их безопасном применении.</a:t>
            </a:r>
          </a:p>
          <a:p>
            <a:r>
              <a:rPr lang="ru-RU" dirty="0" smtClean="0"/>
              <a:t>Техническая документация на вещества и материалы (в том числе паспорта, технические условия, технологические регламенты) должна содержать информацию о показателях взрывопожарной и пожарной опасности веществ и материалов.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7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97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Закон КР от 16 ноября 2013 года № 202 «Технический регламент «О промышленной безопасности» (не введен в действие)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4896544"/>
          </a:xfrm>
        </p:spPr>
        <p:txBody>
          <a:bodyPr>
            <a:noAutofit/>
          </a:bodyPr>
          <a:lstStyle/>
          <a:p>
            <a:r>
              <a:rPr lang="ru-RU" sz="1800" dirty="0" smtClean="0"/>
              <a:t>Статья 5.  1. К объектам технического регулирования относятся процессы строительства, эксплуатации, расширения, реконструкции, технического перевооружения, консервации и ликвидации опасного производственного объекта, на котором:</a:t>
            </a:r>
          </a:p>
          <a:p>
            <a:r>
              <a:rPr lang="ru-RU" sz="1800" dirty="0" smtClean="0"/>
              <a:t>1) получаются, используются, перерабатываются, образуются, хранятся, транспортируются, уничтожаются следующие опасные вещества:</a:t>
            </a:r>
          </a:p>
          <a:p>
            <a:r>
              <a:rPr lang="ru-RU" sz="1800" dirty="0" smtClean="0"/>
              <a:t>а) воспламеняющиеся вещества</a:t>
            </a:r>
          </a:p>
          <a:p>
            <a:r>
              <a:rPr lang="ru-RU" sz="1800" dirty="0" smtClean="0"/>
              <a:t>б) окисляющие вещества;</a:t>
            </a:r>
          </a:p>
          <a:p>
            <a:r>
              <a:rPr lang="ru-RU" sz="1800" dirty="0" smtClean="0"/>
              <a:t>в) горючие вещества;</a:t>
            </a:r>
          </a:p>
          <a:p>
            <a:r>
              <a:rPr lang="ru-RU" sz="1800" dirty="0" smtClean="0"/>
              <a:t>г) взрывчатые;</a:t>
            </a:r>
          </a:p>
          <a:p>
            <a:r>
              <a:rPr lang="ru-RU" sz="1800" dirty="0" smtClean="0"/>
              <a:t>д) токсичные вещества;</a:t>
            </a:r>
          </a:p>
          <a:p>
            <a:r>
              <a:rPr lang="ru-RU" sz="1800" dirty="0" smtClean="0"/>
              <a:t>е) высокотоксичные вещества ;</a:t>
            </a:r>
          </a:p>
          <a:p>
            <a:r>
              <a:rPr lang="ru-RU" sz="1800" dirty="0" smtClean="0"/>
              <a:t>ж) вещества, представляющие опасность для окружающей среды….</a:t>
            </a:r>
          </a:p>
          <a:p>
            <a:r>
              <a:rPr lang="ru-RU" sz="1800" dirty="0" smtClean="0"/>
              <a:t>Идентификацию опасных производственных объектов осуществляет организация, эксплуатирующая эти объекты</a:t>
            </a:r>
          </a:p>
          <a:p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65462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Закон Кыргызской Республики от 4 августа 2008 года № 188 «Об обязательном страховании гражданской ответственности перевозчика опасных грузов»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456" y="1844824"/>
            <a:ext cx="7906343" cy="47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Опасные грузы разделяют на следующие классы:</a:t>
            </a:r>
          </a:p>
          <a:p>
            <a:r>
              <a:rPr lang="ru-RU" dirty="0" smtClean="0"/>
              <a:t>класс 1 - взрывчатые вещества;</a:t>
            </a:r>
          </a:p>
          <a:p>
            <a:r>
              <a:rPr lang="ru-RU" dirty="0" smtClean="0"/>
              <a:t>класс 2 - газы сжатые, сжиженные и растворенные под давлением;</a:t>
            </a:r>
          </a:p>
          <a:p>
            <a:r>
              <a:rPr lang="ru-RU" dirty="0" smtClean="0"/>
              <a:t>класс 3 - легковоспламеняющиеся жидкости;</a:t>
            </a:r>
          </a:p>
          <a:p>
            <a:r>
              <a:rPr lang="ru-RU" dirty="0" smtClean="0"/>
              <a:t>класс 4 - легковоспламеняющиеся вещества и материалы;</a:t>
            </a:r>
          </a:p>
          <a:p>
            <a:r>
              <a:rPr lang="ru-RU" dirty="0" smtClean="0"/>
              <a:t>класс 5 - окисляющие вещества и органические перекиси;</a:t>
            </a:r>
          </a:p>
          <a:p>
            <a:r>
              <a:rPr lang="ru-RU" dirty="0" smtClean="0"/>
              <a:t>класс 6 - ядовитые (токсичные) вещества;</a:t>
            </a:r>
          </a:p>
          <a:p>
            <a:r>
              <a:rPr lang="ru-RU" dirty="0" smtClean="0"/>
              <a:t>класс 7 - радиоактивные и инфекционные вещества;</a:t>
            </a:r>
          </a:p>
          <a:p>
            <a:r>
              <a:rPr lang="ru-RU" dirty="0" smtClean="0"/>
              <a:t>класс 8 - едкие и коррозийные вещества;</a:t>
            </a:r>
          </a:p>
          <a:p>
            <a:r>
              <a:rPr lang="ru-RU" dirty="0" smtClean="0"/>
              <a:t>класс 9 - прочие опасные вещества.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" y="218086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62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Токсикологическая опасность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544616"/>
          </a:xfrm>
        </p:spPr>
        <p:txBody>
          <a:bodyPr>
            <a:noAutofit/>
          </a:bodyPr>
          <a:lstStyle/>
          <a:p>
            <a:r>
              <a:rPr lang="ru-RU" sz="1700" dirty="0" smtClean="0"/>
              <a:t>«Перечень сильнодействующих ядовитых веществ, в отношении которых применяется порядок приобретения, сбыта, хранения, учета и перевозки» Приложение 1 постановления Правительства КР от 21 сентября 1999 года № 513</a:t>
            </a:r>
          </a:p>
          <a:p>
            <a:r>
              <a:rPr lang="ru-RU" sz="1700" dirty="0" smtClean="0"/>
              <a:t>«Перечень вредных веществ и неблагоприятных производственных факторов, при работе с которыми обязательны предварительные и периодические медицинские осмотры работников» постановление Правительства КР от 16 мая 2011 года № 225</a:t>
            </a:r>
          </a:p>
          <a:p>
            <a:endParaRPr lang="ru-RU" sz="1700" dirty="0" smtClean="0"/>
          </a:p>
          <a:p>
            <a:r>
              <a:rPr lang="ru-RU" sz="1700" dirty="0" smtClean="0"/>
              <a:t>В приказе Министерства здравоохранения КР от 24 октября 2013 года № 626 «О ведении государственной регистрации потенциально токсичных химических веществ»:</a:t>
            </a:r>
          </a:p>
          <a:p>
            <a:r>
              <a:rPr lang="ru-RU" sz="1700" dirty="0" smtClean="0"/>
              <a:t>Потенциально токсичным химическим веществом (далее - ПТХВ) считается индивидуальное вещество (соединение), способное в условиях производства, применения, транспортировки, а также в бытовых условиях оказывать неблагоприятное воздействие на здоровье человека и окружающую среду.</a:t>
            </a:r>
          </a:p>
          <a:p>
            <a:r>
              <a:rPr lang="ru-RU" sz="1700" dirty="0" smtClean="0"/>
              <a:t>перечень сведений, необходимых для государственной регистрации потенциально токсичных химических веществ:</a:t>
            </a:r>
          </a:p>
          <a:p>
            <a:r>
              <a:rPr lang="ru-RU" sz="1700" dirty="0" smtClean="0"/>
              <a:t>1) наличие опасных химических веществ;</a:t>
            </a:r>
          </a:p>
          <a:p>
            <a:r>
              <a:rPr lang="ru-RU" sz="1700" dirty="0" smtClean="0"/>
              <a:t>2) показатели опасности;</a:t>
            </a:r>
          </a:p>
          <a:p>
            <a:r>
              <a:rPr lang="ru-RU" sz="1700" dirty="0" smtClean="0"/>
              <a:t>3) виды опасного воздействия и условия их возникновения;</a:t>
            </a:r>
          </a:p>
          <a:p>
            <a:r>
              <a:rPr lang="ru-RU" sz="1700" dirty="0" smtClean="0"/>
              <a:t>4) физико-химические свойства;</a:t>
            </a:r>
          </a:p>
          <a:p>
            <a:r>
              <a:rPr lang="ru-RU" sz="1700" dirty="0" smtClean="0"/>
              <a:t>5) факторы воздействия на окружающую среду;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02321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«Инструкции по безопасному использованию, хранению и складированию пестицидов в сельском хозяйстве»</a:t>
            </a:r>
            <a:r>
              <a:rPr lang="ru-RU" sz="2400" dirty="0" smtClean="0"/>
              <a:t> Постановление Правительства КР от 5 июля 2011 года № 361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 степени воздействия на живой организм пестициды подразделяются на четыре класса опасности (ГОСТ 12.1.007-76):</a:t>
            </a:r>
          </a:p>
          <a:p>
            <a:r>
              <a:rPr lang="ru-RU" dirty="0" smtClean="0"/>
              <a:t>1 - чрезвычайно опасные;</a:t>
            </a:r>
          </a:p>
          <a:p>
            <a:r>
              <a:rPr lang="ru-RU" dirty="0" smtClean="0"/>
              <a:t>2 - </a:t>
            </a:r>
            <a:r>
              <a:rPr lang="ru-RU" dirty="0" err="1" smtClean="0"/>
              <a:t>высокоопасные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3 - умеренно опасные;</a:t>
            </a:r>
          </a:p>
          <a:p>
            <a:r>
              <a:rPr lang="ru-RU" dirty="0" smtClean="0"/>
              <a:t>4 - малоопасные.</a:t>
            </a:r>
          </a:p>
          <a:p>
            <a:r>
              <a:rPr lang="ru-RU" dirty="0" smtClean="0"/>
              <a:t>Класс опасности пестицидов устанавливается в зависимости от норм и показателей, указанных в таблице 1 (приложение 1).</a:t>
            </a:r>
          </a:p>
          <a:p>
            <a:r>
              <a:rPr lang="ru-RU" dirty="0" smtClean="0"/>
              <a:t>По стойкости в объектах внешней среды пестициды делятся на:</a:t>
            </a:r>
          </a:p>
          <a:p>
            <a:r>
              <a:rPr lang="ru-RU" dirty="0" smtClean="0"/>
              <a:t>- очень стойкие (время разложения на нетоксические компоненты более 2 лет);</a:t>
            </a:r>
          </a:p>
          <a:p>
            <a:r>
              <a:rPr lang="ru-RU" dirty="0" smtClean="0"/>
              <a:t>- стойкие (время разложения на нетоксические компоненты - 0,5 - 2 года);</a:t>
            </a:r>
          </a:p>
          <a:p>
            <a:r>
              <a:rPr lang="ru-RU" dirty="0" smtClean="0"/>
              <a:t>- умеренно стойкие (время разложения на нетоксические компоненты - 1 - 6 месяцев);</a:t>
            </a:r>
          </a:p>
          <a:p>
            <a:r>
              <a:rPr lang="ru-RU" dirty="0" smtClean="0"/>
              <a:t>- малостойкие (время разложения на нетоксические компоненты -1 месяц).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1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Экологическая опасность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700" y="836712"/>
            <a:ext cx="7912100" cy="568863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Закон Кыргызской Республики от 8 мая 2009 года № 151 «Общий технический регламент по обеспечению экологической безопасности в Кыргызской Республике» (с изменениями и дополнениями от 01.03.2012 г.)</a:t>
            </a:r>
          </a:p>
          <a:p>
            <a:r>
              <a:rPr lang="ru-RU" dirty="0" smtClean="0"/>
              <a:t>При отсутствии в справочной литературе класса опасности загрязняющего вещества для атмосферного воздуха населенных мест используются значения для воздуха рабочей зоны, при отсутствии обоих значений для класса опасности используется величина 3.</a:t>
            </a:r>
          </a:p>
          <a:p>
            <a:r>
              <a:rPr lang="ru-RU" dirty="0" smtClean="0"/>
              <a:t>Для загрязняющих веществ, по которым отсутствует информация о ПДК или ОБУВ, значения КОП приравниваются к массе выбросов данных веществ, т.е. ПДК принимается равным 1,0, а класс опасности - 3.</a:t>
            </a:r>
          </a:p>
          <a:p>
            <a:r>
              <a:rPr lang="ru-RU" dirty="0" smtClean="0"/>
              <a:t>Для загрязняющих веществ, являющихся </a:t>
            </a:r>
            <a:r>
              <a:rPr lang="ru-RU" dirty="0" err="1" smtClean="0"/>
              <a:t>озоноразрушающими</a:t>
            </a:r>
            <a:r>
              <a:rPr lang="ru-RU" dirty="0" smtClean="0"/>
              <a:t> веществами, регулируемыми </a:t>
            </a:r>
            <a:r>
              <a:rPr lang="ru-RU" dirty="0" err="1" smtClean="0"/>
              <a:t>Монреальским</a:t>
            </a:r>
            <a:r>
              <a:rPr lang="ru-RU" dirty="0" smtClean="0"/>
              <a:t> протоколом по веществам, разрушающим озоновый слой, принимается ПДК = 1 / (ОРС × 1000), а класс опасности равным 1, где ОРС - </a:t>
            </a:r>
            <a:r>
              <a:rPr lang="ru-RU" dirty="0" err="1" smtClean="0"/>
              <a:t>озоноразрушающая</a:t>
            </a:r>
            <a:r>
              <a:rPr lang="ru-RU" dirty="0" smtClean="0"/>
              <a:t> способность вещества по </a:t>
            </a:r>
            <a:r>
              <a:rPr lang="ru-RU" dirty="0" err="1" smtClean="0"/>
              <a:t>Монреальскому</a:t>
            </a:r>
            <a:r>
              <a:rPr lang="ru-RU" dirty="0" smtClean="0"/>
              <a:t> протоколу.</a:t>
            </a:r>
          </a:p>
          <a:p>
            <a:r>
              <a:rPr lang="ru-RU" dirty="0" smtClean="0"/>
              <a:t>Для загрязняющих веществ, являющихся парниковыми газами, регулируемыми Киотским протоколом к Рамочной конвенции Организации Объединенных Наций об изменении климата, принимается ПДК = 1/ПГП, а класс опасности равным 1, где ПГП - потенциал глобального потепления по Киотскому протоколу.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650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80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1262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Классификация опасности химических веществ в КР</vt:lpstr>
      <vt:lpstr>Элементы СГС</vt:lpstr>
      <vt:lpstr>Закон КР Технический регламент «О пожарной безопасности» от 26 июля 2011 года № 142</vt:lpstr>
      <vt:lpstr>Закон КР Технический регламент «О пожарной безопасности» от 26 июля 2011 года № 142</vt:lpstr>
      <vt:lpstr>Закон КР от 16 ноября 2013 года № 202 «Технический регламент «О промышленной безопасности» (не введен в действие)</vt:lpstr>
      <vt:lpstr>Закон Кыргызской Республики от 4 августа 2008 года № 188 «Об обязательном страховании гражданской ответственности перевозчика опасных грузов»</vt:lpstr>
      <vt:lpstr>Токсикологическая опасность</vt:lpstr>
      <vt:lpstr>«Инструкции по безопасному использованию, хранению и складированию пестицидов в сельском хозяйстве» Постановление Правительства КР от 5 июля 2011 года № 361</vt:lpstr>
      <vt:lpstr>Экологическая опасность</vt:lpstr>
      <vt:lpstr>Перечень стандартов, в результате применения которых обеспечивается  соблюдение требований «Общего технического регламента по обеспечению  экологической безопасности в КР» </vt:lpstr>
      <vt:lpstr>Презентация PowerPoint</vt:lpstr>
      <vt:lpstr>Классификация опасностей по СГС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Gigabyte</dc:creator>
  <cp:lastModifiedBy>Gigabyte</cp:lastModifiedBy>
  <cp:revision>20</cp:revision>
  <cp:lastPrinted>2014-03-19T05:59:39Z</cp:lastPrinted>
  <dcterms:created xsi:type="dcterms:W3CDTF">2014-03-18T09:39:03Z</dcterms:created>
  <dcterms:modified xsi:type="dcterms:W3CDTF">2014-05-26T09:28:06Z</dcterms:modified>
</cp:coreProperties>
</file>